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43952E0-1D92-4FC5-AB31-961412E633AA}" type="datetimeFigureOut">
              <a:rPr lang="en-US" smtClean="0"/>
              <a:t>2/22/2012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F2A3341-0490-4823-8BAA-95923BDAD3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Sains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Cara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dalam</a:t>
            </a:r>
            <a:r>
              <a:rPr lang="en-US" dirty="0"/>
              <a:t> model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?</a:t>
            </a:r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dipunyai</a:t>
            </a:r>
            <a:r>
              <a:rPr lang="en-US" dirty="0"/>
              <a:t> ?</a:t>
            </a:r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dipunyai</a:t>
            </a:r>
            <a:r>
              <a:rPr lang="en-US" dirty="0"/>
              <a:t> (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menentukan</a:t>
            </a:r>
            <a:r>
              <a:rPr lang="en-US" dirty="0"/>
              <a:t>),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control </a:t>
            </a:r>
            <a:r>
              <a:rPr lang="en-US" dirty="0" err="1"/>
              <a:t>kita</a:t>
            </a:r>
            <a:endParaRPr lang="en-US" dirty="0"/>
          </a:p>
          <a:p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(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/>
              <a:t>diketahui</a:t>
            </a:r>
            <a:r>
              <a:rPr lang="en-US" dirty="0"/>
              <a:t>),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/>
              <a:t>kita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Konsentrasi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i-FI" i="1" dirty="0"/>
              <a:t>Feasibility (dapatkan kita melakkan ini ?)</a:t>
            </a:r>
          </a:p>
          <a:p>
            <a:r>
              <a:rPr lang="en-US" i="1" dirty="0" smtClean="0"/>
              <a:t>Optimality </a:t>
            </a:r>
            <a:r>
              <a:rPr lang="en-US" i="1" dirty="0"/>
              <a:t>(</a:t>
            </a:r>
            <a:r>
              <a:rPr lang="en-US" i="1" dirty="0" err="1"/>
              <a:t>apakah</a:t>
            </a:r>
            <a:r>
              <a:rPr lang="en-US" i="1" dirty="0"/>
              <a:t> </a:t>
            </a:r>
            <a:r>
              <a:rPr lang="en-US" i="1" dirty="0" err="1"/>
              <a:t>ini</a:t>
            </a:r>
            <a:r>
              <a:rPr lang="en-US" i="1" dirty="0"/>
              <a:t> </a:t>
            </a:r>
            <a:r>
              <a:rPr lang="en-US" i="1" dirty="0" err="1"/>
              <a:t>adalah</a:t>
            </a:r>
            <a:r>
              <a:rPr lang="en-US" i="1" dirty="0"/>
              <a:t> yang </a:t>
            </a:r>
            <a:r>
              <a:rPr lang="en-US" i="1" dirty="0" err="1" smtClean="0"/>
              <a:t>terbaik</a:t>
            </a:r>
            <a:r>
              <a:rPr lang="en-US" i="1" dirty="0" smtClean="0"/>
              <a:t> </a:t>
            </a:r>
            <a:r>
              <a:rPr lang="fi-FI" dirty="0" smtClean="0"/>
              <a:t>yang </a:t>
            </a:r>
            <a:r>
              <a:rPr lang="fi-FI" dirty="0"/>
              <a:t>dapat kita lakukan dengan apa yang </a:t>
            </a:r>
            <a:r>
              <a:rPr lang="fi-FI" dirty="0" smtClean="0"/>
              <a:t>kita </a:t>
            </a:r>
            <a:r>
              <a:rPr lang="en-US" dirty="0" err="1" smtClean="0"/>
              <a:t>punya</a:t>
            </a:r>
            <a:r>
              <a:rPr lang="en-US" dirty="0" smtClean="0"/>
              <a:t> </a:t>
            </a:r>
            <a:r>
              <a:rPr lang="en-US" dirty="0"/>
              <a:t>?)</a:t>
            </a:r>
          </a:p>
          <a:p>
            <a:r>
              <a:rPr lang="en-US" i="1" dirty="0" smtClean="0"/>
              <a:t>Sensitivity(</a:t>
            </a:r>
            <a:r>
              <a:rPr lang="en-US" i="1" dirty="0" err="1" smtClean="0"/>
              <a:t>apa</a:t>
            </a:r>
            <a:r>
              <a:rPr lang="en-US" i="1" dirty="0" smtClean="0"/>
              <a:t> </a:t>
            </a:r>
            <a:r>
              <a:rPr lang="en-US" i="1" dirty="0"/>
              <a:t>yang </a:t>
            </a:r>
            <a:r>
              <a:rPr lang="en-US" i="1" dirty="0" err="1"/>
              <a:t>terjadi</a:t>
            </a:r>
            <a:r>
              <a:rPr lang="en-US" i="1" dirty="0"/>
              <a:t>, </a:t>
            </a:r>
            <a:r>
              <a:rPr lang="en-US" i="1" dirty="0" err="1"/>
              <a:t>jika</a:t>
            </a:r>
            <a:r>
              <a:rPr lang="en-US" i="1" dirty="0"/>
              <a:t> </a:t>
            </a:r>
            <a:r>
              <a:rPr lang="en-US" i="1" dirty="0" err="1" smtClean="0"/>
              <a:t>beberapa</a:t>
            </a:r>
            <a:r>
              <a:rPr lang="en-US" i="1" dirty="0" smtClean="0"/>
              <a:t> </a:t>
            </a:r>
            <a:r>
              <a:rPr lang="fi-FI" dirty="0" smtClean="0"/>
              <a:t>parameter </a:t>
            </a:r>
            <a:r>
              <a:rPr lang="fi-FI" dirty="0"/>
              <a:t>atau kondisi masukan keluar </a:t>
            </a:r>
            <a:r>
              <a:rPr lang="fi-FI" dirty="0" smtClean="0"/>
              <a:t>dari </a:t>
            </a:r>
            <a:r>
              <a:rPr lang="en-US" dirty="0" smtClean="0"/>
              <a:t>control</a:t>
            </a:r>
            <a:r>
              <a:rPr lang="en-US" dirty="0"/>
              <a:t>)</a:t>
            </a:r>
          </a:p>
          <a:p>
            <a:r>
              <a:rPr lang="en-US" i="1" dirty="0" err="1" smtClean="0"/>
              <a:t>Implementability</a:t>
            </a:r>
            <a:r>
              <a:rPr lang="en-US" i="1" dirty="0" smtClean="0"/>
              <a:t> </a:t>
            </a:r>
            <a:r>
              <a:rPr lang="en-US" i="1" dirty="0"/>
              <a:t>(</a:t>
            </a:r>
            <a:r>
              <a:rPr lang="en-US" i="1" dirty="0" err="1"/>
              <a:t>apakah</a:t>
            </a:r>
            <a:r>
              <a:rPr lang="en-US" i="1" dirty="0"/>
              <a:t> </a:t>
            </a:r>
            <a:r>
              <a:rPr lang="en-US" i="1" dirty="0" err="1"/>
              <a:t>solusi</a:t>
            </a:r>
            <a:r>
              <a:rPr lang="en-US" i="1" dirty="0"/>
              <a:t> yang </a:t>
            </a:r>
            <a:r>
              <a:rPr lang="en-US" i="1" dirty="0" err="1" smtClean="0"/>
              <a:t>sudah</a:t>
            </a:r>
            <a:r>
              <a:rPr lang="en-US" i="1" dirty="0" smtClean="0"/>
              <a:t> </a:t>
            </a:r>
            <a:r>
              <a:rPr lang="en-US" dirty="0" err="1" smtClean="0"/>
              <a:t>didapatkan</a:t>
            </a:r>
            <a:r>
              <a:rPr lang="en-US" dirty="0" smtClean="0"/>
              <a:t>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?)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Cara </a:t>
            </a:r>
            <a:r>
              <a:rPr lang="en-US" dirty="0" err="1"/>
              <a:t>Pembuatan</a:t>
            </a:r>
            <a:r>
              <a:rPr lang="en-US" dirty="0"/>
              <a:t>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/>
              <a:t>Kadang-kadang</a:t>
            </a:r>
            <a:r>
              <a:rPr lang="en-US" dirty="0"/>
              <a:t>, model yang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smtClean="0"/>
              <a:t>kali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rumit</a:t>
            </a:r>
            <a:r>
              <a:rPr lang="en-US" dirty="0"/>
              <a:t>.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model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r>
              <a:rPr lang="sv-SE" dirty="0"/>
              <a:t>Melinierkan hubungan yang tidak linier</a:t>
            </a:r>
          </a:p>
          <a:p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kendala</a:t>
            </a:r>
            <a:endParaRPr lang="en-US" dirty="0"/>
          </a:p>
          <a:p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diskrit</a:t>
            </a:r>
            <a:r>
              <a:rPr lang="en-US" dirty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kontinyu</a:t>
            </a:r>
            <a:endParaRPr lang="en-US" dirty="0"/>
          </a:p>
          <a:p>
            <a:r>
              <a:rPr lang="en-US" dirty="0" err="1" smtClean="0"/>
              <a:t>Mengganti</a:t>
            </a:r>
            <a:r>
              <a:rPr lang="en-US" dirty="0" smtClean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ganda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tunggal</a:t>
            </a:r>
            <a:endParaRPr lang="en-US" dirty="0"/>
          </a:p>
          <a:p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dinamik</a:t>
            </a:r>
            <a:r>
              <a:rPr lang="en-US" dirty="0"/>
              <a:t> (</a:t>
            </a:r>
            <a:r>
              <a:rPr lang="en-US" dirty="0" err="1"/>
              <a:t>membuat</a:t>
            </a:r>
            <a:r>
              <a:rPr lang="en-US" dirty="0"/>
              <a:t> model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statik</a:t>
            </a:r>
            <a:r>
              <a:rPr lang="en-US" dirty="0"/>
              <a:t>)</a:t>
            </a:r>
          </a:p>
          <a:p>
            <a:r>
              <a:rPr lang="en-US" dirty="0" err="1" smtClean="0"/>
              <a:t>Mengasumsikan</a:t>
            </a:r>
            <a:r>
              <a:rPr lang="en-US" dirty="0" smtClean="0"/>
              <a:t> </a:t>
            </a:r>
            <a:r>
              <a:rPr lang="en-US" dirty="0" err="1"/>
              <a:t>variabel</a:t>
            </a:r>
            <a:r>
              <a:rPr lang="en-US" dirty="0"/>
              <a:t> random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deterministik</a:t>
            </a:r>
            <a:r>
              <a:rPr lang="en-US" dirty="0"/>
              <a:t>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model yang </a:t>
            </a:r>
            <a:r>
              <a:rPr lang="en-US" dirty="0" err="1"/>
              <a:t>rumit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yang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cukup</a:t>
            </a:r>
            <a:endParaRPr lang="en-US" dirty="0"/>
          </a:p>
          <a:p>
            <a:r>
              <a:rPr lang="en-US" dirty="0" err="1" smtClean="0"/>
              <a:t>Hati-hati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 agar 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endParaRPr lang="en-US" dirty="0"/>
          </a:p>
          <a:p>
            <a:r>
              <a:rPr lang="sv-SE" dirty="0" smtClean="0"/>
              <a:t>Hati-hati </a:t>
            </a:r>
            <a:r>
              <a:rPr lang="sv-SE" dirty="0"/>
              <a:t>dalam memecahkan model, jangan membuat </a:t>
            </a:r>
            <a:r>
              <a:rPr lang="sv-SE" dirty="0" smtClean="0"/>
              <a:t>kesalahan </a:t>
            </a:r>
            <a:r>
              <a:rPr lang="en-US" dirty="0" err="1" smtClean="0"/>
              <a:t>matematik</a:t>
            </a:r>
            <a:endParaRPr lang="en-US" dirty="0"/>
          </a:p>
          <a:p>
            <a:r>
              <a:rPr lang="en-US" dirty="0" err="1" smtClean="0"/>
              <a:t>Pastikan</a:t>
            </a:r>
            <a:r>
              <a:rPr lang="en-US" dirty="0" smtClean="0"/>
              <a:t> </a:t>
            </a:r>
            <a:r>
              <a:rPr lang="en-US" dirty="0" err="1"/>
              <a:t>kecocokan</a:t>
            </a:r>
            <a:r>
              <a:rPr lang="en-US" dirty="0"/>
              <a:t> model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diputuskan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diterapkan</a:t>
            </a:r>
            <a:endParaRPr lang="en-US" dirty="0"/>
          </a:p>
          <a:p>
            <a:r>
              <a:rPr lang="en-US" dirty="0" smtClean="0"/>
              <a:t>Model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keliru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nyata</a:t>
            </a:r>
            <a:endParaRPr lang="en-US" dirty="0"/>
          </a:p>
          <a:p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/>
              <a:t>membuat</a:t>
            </a:r>
            <a:r>
              <a:rPr lang="en-US" dirty="0"/>
              <a:t> model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diharapkan</a:t>
            </a:r>
            <a:endParaRPr lang="en-US" dirty="0"/>
          </a:p>
          <a:p>
            <a:r>
              <a:rPr lang="en-US" dirty="0" err="1" smtClean="0"/>
              <a:t>Hati-hati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model 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endParaRPr lang="en-US" dirty="0"/>
          </a:p>
          <a:p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hendaknya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endParaRPr lang="en-US" dirty="0"/>
          </a:p>
          <a:p>
            <a:r>
              <a:rPr lang="en-US" dirty="0" err="1" smtClean="0"/>
              <a:t>Sampah</a:t>
            </a:r>
            <a:r>
              <a:rPr lang="en-US" dirty="0" smtClean="0"/>
              <a:t> </a:t>
            </a:r>
            <a:r>
              <a:rPr lang="en-US" dirty="0" err="1"/>
              <a:t>masuk</a:t>
            </a:r>
            <a:r>
              <a:rPr lang="en-US" dirty="0"/>
              <a:t>, </a:t>
            </a:r>
            <a:r>
              <a:rPr lang="en-US" dirty="0" err="1"/>
              <a:t>sampah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model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datanya</a:t>
            </a:r>
            <a:endParaRPr lang="en-US" dirty="0"/>
          </a:p>
          <a:p>
            <a:r>
              <a:rPr lang="en-US" dirty="0" smtClean="0"/>
              <a:t>Model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menggantikan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Tahap-Tahap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(</a:t>
            </a:r>
            <a:r>
              <a:rPr lang="en-US" dirty="0" err="1"/>
              <a:t>Identifikasi</a:t>
            </a:r>
            <a:r>
              <a:rPr lang="en-US" dirty="0"/>
              <a:t> Model)</a:t>
            </a:r>
          </a:p>
          <a:p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/>
              <a:t>Model (</a:t>
            </a:r>
            <a:r>
              <a:rPr lang="en-US" dirty="0" err="1"/>
              <a:t>Penyusunan</a:t>
            </a:r>
            <a:r>
              <a:rPr lang="en-US" dirty="0"/>
              <a:t> Model)</a:t>
            </a:r>
          </a:p>
          <a:p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(</a:t>
            </a:r>
            <a:r>
              <a:rPr lang="en-US" dirty="0" err="1"/>
              <a:t>Analisa</a:t>
            </a:r>
            <a:r>
              <a:rPr lang="en-US" dirty="0"/>
              <a:t> Model)</a:t>
            </a:r>
          </a:p>
          <a:p>
            <a:r>
              <a:rPr lang="en-US" dirty="0" err="1" smtClean="0"/>
              <a:t>Validasi</a:t>
            </a:r>
            <a:r>
              <a:rPr lang="en-US" dirty="0" smtClean="0"/>
              <a:t> </a:t>
            </a:r>
            <a:r>
              <a:rPr lang="en-US" dirty="0"/>
              <a:t>Model (</a:t>
            </a:r>
            <a:r>
              <a:rPr lang="en-US" dirty="0" err="1"/>
              <a:t>Pengesahan</a:t>
            </a:r>
            <a:r>
              <a:rPr lang="en-US" dirty="0"/>
              <a:t> Model)</a:t>
            </a:r>
          </a:p>
          <a:p>
            <a:r>
              <a:rPr lang="es-ES" dirty="0" err="1" smtClean="0"/>
              <a:t>Penerapan</a:t>
            </a:r>
            <a:r>
              <a:rPr lang="es-ES" dirty="0" smtClean="0"/>
              <a:t> </a:t>
            </a:r>
            <a:r>
              <a:rPr lang="es-ES" dirty="0" err="1"/>
              <a:t>Hasil</a:t>
            </a:r>
            <a:r>
              <a:rPr lang="es-ES" dirty="0"/>
              <a:t> </a:t>
            </a:r>
            <a:r>
              <a:rPr lang="es-ES" dirty="0" err="1"/>
              <a:t>Akhir</a:t>
            </a:r>
            <a:r>
              <a:rPr lang="es-ES" dirty="0"/>
              <a:t> (</a:t>
            </a:r>
            <a:r>
              <a:rPr lang="es-ES" dirty="0" err="1"/>
              <a:t>Implementasi</a:t>
            </a:r>
            <a:r>
              <a:rPr lang="es-ES" dirty="0"/>
              <a:t> </a:t>
            </a:r>
            <a:r>
              <a:rPr lang="es-ES" dirty="0" err="1"/>
              <a:t>Hasil</a:t>
            </a:r>
            <a:r>
              <a:rPr lang="es-ES" dirty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(</a:t>
            </a:r>
            <a:r>
              <a:rPr lang="en-US" dirty="0" err="1"/>
              <a:t>Identifikasi</a:t>
            </a:r>
            <a:r>
              <a:rPr lang="en-US" dirty="0"/>
              <a:t> Model)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:</a:t>
            </a:r>
          </a:p>
          <a:p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sv-SE" dirty="0" smtClean="0"/>
              <a:t>dalam </a:t>
            </a:r>
            <a:r>
              <a:rPr lang="sv-SE" dirty="0"/>
              <a:t>sistem model yang dihadapi.</a:t>
            </a:r>
          </a:p>
          <a:p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/>
              <a:t>perubah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. </a:t>
            </a:r>
            <a:r>
              <a:rPr lang="en-US" dirty="0" err="1"/>
              <a:t>Kumpulkan</a:t>
            </a:r>
            <a:r>
              <a:rPr lang="en-US" dirty="0"/>
              <a:t> data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kendala-kendala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perubah-perubah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model </a:t>
            </a:r>
            <a:r>
              <a:rPr lang="en-US" dirty="0" smtClean="0"/>
              <a:t>yang </a:t>
            </a:r>
            <a:r>
              <a:rPr lang="en-US" dirty="0" err="1" smtClean="0"/>
              <a:t>dipelajari</a:t>
            </a:r>
            <a:r>
              <a:rPr lang="en-US" dirty="0"/>
              <a:t>.</a:t>
            </a:r>
          </a:p>
          <a:p>
            <a:r>
              <a:rPr lang="fi-FI" dirty="0"/>
              <a:t>Sebelum solusi terhadap suatu persoalan dipikirkan, </a:t>
            </a:r>
            <a:r>
              <a:rPr lang="fi-FI" dirty="0" smtClean="0"/>
              <a:t>pertama </a:t>
            </a:r>
            <a:r>
              <a:rPr lang="en-US" dirty="0" smtClean="0"/>
              <a:t>kali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dirumuskan</a:t>
            </a:r>
            <a:r>
              <a:rPr lang="en-US" dirty="0" smtClean="0"/>
              <a:t>. 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/>
              <a:t>dilaporkan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organisasi-organisasi</a:t>
            </a:r>
            <a:r>
              <a:rPr lang="en-US" dirty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diakibatkan</a:t>
            </a:r>
            <a:r>
              <a:rPr lang="en-US" dirty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3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dijawab</a:t>
            </a:r>
            <a:r>
              <a:rPr lang="en-US" dirty="0"/>
              <a:t> :</a:t>
            </a:r>
          </a:p>
          <a:p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unsur-unsur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instrumen</a:t>
            </a:r>
            <a:r>
              <a:rPr lang="en-US" dirty="0"/>
              <a:t>.</a:t>
            </a:r>
          </a:p>
          <a:p>
            <a:r>
              <a:rPr lang="es-ES" dirty="0" err="1" smtClean="0"/>
              <a:t>Tujuan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i="1" dirty="0" err="1"/>
              <a:t>objective</a:t>
            </a:r>
            <a:r>
              <a:rPr lang="es-ES" i="1" dirty="0"/>
              <a:t>). </a:t>
            </a:r>
            <a:r>
              <a:rPr lang="es-ES" i="1" dirty="0" err="1"/>
              <a:t>Penetapan</a:t>
            </a:r>
            <a:r>
              <a:rPr lang="es-ES" i="1" dirty="0"/>
              <a:t> </a:t>
            </a:r>
            <a:r>
              <a:rPr lang="es-ES" i="1" dirty="0" err="1"/>
              <a:t>tujuan</a:t>
            </a:r>
            <a:r>
              <a:rPr lang="es-ES" i="1" dirty="0"/>
              <a:t> </a:t>
            </a:r>
            <a:r>
              <a:rPr lang="es-ES" i="1" dirty="0" err="1"/>
              <a:t>membantu</a:t>
            </a:r>
            <a:r>
              <a:rPr lang="es-ES" i="1" dirty="0"/>
              <a:t> </a:t>
            </a:r>
            <a:r>
              <a:rPr lang="es-ES" i="1" dirty="0" err="1" smtClean="0"/>
              <a:t>pengambil</a:t>
            </a:r>
            <a:r>
              <a:rPr lang="es-ES" i="1" dirty="0" smtClean="0"/>
              <a:t> </a:t>
            </a:r>
            <a:r>
              <a:rPr lang="fi-FI" dirty="0" smtClean="0"/>
              <a:t>keputusan </a:t>
            </a:r>
            <a:r>
              <a:rPr lang="fi-FI" dirty="0"/>
              <a:t>memusatkan perhatian pada persoalan </a:t>
            </a:r>
            <a:r>
              <a:rPr lang="fi-FI" dirty="0" smtClean="0"/>
              <a:t>&amp; </a:t>
            </a:r>
            <a:r>
              <a:rPr lang="en-US" dirty="0" err="1" smtClean="0"/>
              <a:t>pengaruhnya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 smtClean="0"/>
              <a:t>diekspresikan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</a:t>
            </a:r>
          </a:p>
          <a:p>
            <a:r>
              <a:rPr lang="en-US" dirty="0" err="1" smtClean="0"/>
              <a:t>Kendala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constraints) </a:t>
            </a:r>
            <a:r>
              <a:rPr lang="en-US" i="1" dirty="0" err="1"/>
              <a:t>adalah</a:t>
            </a:r>
            <a:r>
              <a:rPr lang="en-US" i="1" dirty="0"/>
              <a:t> </a:t>
            </a:r>
            <a:r>
              <a:rPr lang="en-US" i="1" dirty="0" err="1"/>
              <a:t>pembatas-pembatas</a:t>
            </a:r>
            <a:r>
              <a:rPr lang="en-US" i="1" dirty="0"/>
              <a:t> </a:t>
            </a:r>
            <a:r>
              <a:rPr lang="en-US" i="1" dirty="0" err="1" smtClean="0"/>
              <a:t>terhadap</a:t>
            </a:r>
            <a:r>
              <a:rPr lang="en-US" i="1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v-SE" dirty="0"/>
              <a:t>Dari sudut pandang Riset Operasi, dalam </a:t>
            </a:r>
            <a:r>
              <a:rPr lang="sv-SE" dirty="0" smtClean="0"/>
              <a:t>definisi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3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1. </a:t>
            </a:r>
            <a:r>
              <a:rPr lang="en-US" dirty="0" err="1"/>
              <a:t>Deskripsi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/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it-IT" dirty="0"/>
              <a:t>2. Identifikasi alternatif keputusan dari </a:t>
            </a:r>
            <a:r>
              <a:rPr lang="it-IT" dirty="0" smtClean="0"/>
              <a:t>sistem </a:t>
            </a:r>
            <a:r>
              <a:rPr lang="en-US" dirty="0" err="1" smtClean="0"/>
              <a:t>tersebut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sv-SE" dirty="0"/>
              <a:t>3. Pengenalan tentang keterbatasan, batasan, </a:t>
            </a:r>
            <a:r>
              <a:rPr lang="sv-SE" dirty="0" smtClean="0"/>
              <a:t>&amp;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Pembentukan</a:t>
            </a:r>
            <a:r>
              <a:rPr lang="en-US" dirty="0"/>
              <a:t>/</a:t>
            </a:r>
            <a:r>
              <a:rPr lang="en-US" dirty="0" err="1"/>
              <a:t>Penyusunan</a:t>
            </a:r>
            <a:r>
              <a:rPr lang="en-US" dirty="0"/>
              <a:t>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:</a:t>
            </a:r>
          </a:p>
          <a:p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/>
              <a:t>model yang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permasalahannya</a:t>
            </a:r>
            <a:r>
              <a:rPr lang="en-US" dirty="0"/>
              <a:t>.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model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simbolik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rumusan</a:t>
            </a:r>
            <a:r>
              <a:rPr lang="en-US" dirty="0"/>
              <a:t> model </a:t>
            </a:r>
            <a:r>
              <a:rPr lang="en-US" dirty="0" err="1"/>
              <a:t>matematika</a:t>
            </a:r>
            <a:r>
              <a:rPr lang="en-US" dirty="0"/>
              <a:t>.</a:t>
            </a:r>
          </a:p>
          <a:p>
            <a:r>
              <a:rPr lang="fi-FI" dirty="0" smtClean="0"/>
              <a:t>Menentukan </a:t>
            </a:r>
            <a:r>
              <a:rPr lang="fi-FI" dirty="0"/>
              <a:t>perubah-perubah beserta </a:t>
            </a:r>
            <a:r>
              <a:rPr lang="fi-FI" dirty="0" smtClean="0"/>
              <a:t>kaitan-kaitannya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 </a:t>
            </a:r>
            <a:r>
              <a:rPr lang="en-US" dirty="0" err="1"/>
              <a:t>Tetapkan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 smtClean="0"/>
              <a:t>kendala-kendalanya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perameter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.</a:t>
            </a:r>
          </a:p>
          <a:p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persoalannya</a:t>
            </a:r>
            <a:r>
              <a:rPr lang="en-US" dirty="0"/>
              <a:t>,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/>
              <a:t>model yang paling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mewakili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Sains</a:t>
            </a:r>
            <a:r>
              <a:rPr lang="en-US" dirty="0" smtClean="0"/>
              <a:t> /</a:t>
            </a:r>
            <a:r>
              <a:rPr lang="en-US" i="1" dirty="0" smtClean="0"/>
              <a:t>Management Science </a:t>
            </a:r>
            <a:r>
              <a:rPr lang="en-US" dirty="0" smtClean="0"/>
              <a:t>/MS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manajerial</a:t>
            </a:r>
            <a:r>
              <a:rPr lang="en-US" dirty="0" smtClean="0"/>
              <a:t> yang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metode-metode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. </a:t>
            </a:r>
            <a:r>
              <a:rPr lang="en-US" dirty="0" err="1" smtClean="0"/>
              <a:t>Nama</a:t>
            </a:r>
            <a:r>
              <a:rPr lang="en-US" dirty="0" smtClean="0"/>
              <a:t> lain </a:t>
            </a:r>
            <a:r>
              <a:rPr lang="en-US" dirty="0" err="1" smtClean="0"/>
              <a:t>dari</a:t>
            </a:r>
            <a:r>
              <a:rPr lang="en-US" dirty="0" smtClean="0"/>
              <a:t> MS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/</a:t>
            </a:r>
            <a:r>
              <a:rPr lang="en-US" i="1" dirty="0" err="1" smtClean="0"/>
              <a:t>Operatons</a:t>
            </a:r>
            <a:r>
              <a:rPr lang="en-US" i="1" dirty="0" smtClean="0"/>
              <a:t> Research.</a:t>
            </a:r>
            <a:endParaRPr lang="en-US" dirty="0" smtClean="0"/>
          </a:p>
          <a:p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/>
              <a:t>Operasi</a:t>
            </a:r>
            <a:r>
              <a:rPr lang="en-US" dirty="0"/>
              <a:t> (</a:t>
            </a:r>
            <a:r>
              <a:rPr lang="en-US" i="1" dirty="0"/>
              <a:t>Operations Research/OR) </a:t>
            </a:r>
            <a:r>
              <a:rPr lang="en-US" i="1" dirty="0" err="1" smtClean="0"/>
              <a:t>banyak</a:t>
            </a:r>
            <a:r>
              <a:rPr lang="en-US" i="1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 smtClean="0"/>
              <a:t>masalah-masalah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jarang</a:t>
            </a:r>
            <a:r>
              <a:rPr lang="en-US" dirty="0" smtClean="0"/>
              <a:t> </a:t>
            </a:r>
            <a:r>
              <a:rPr lang="en-US" dirty="0" err="1" smtClean="0"/>
              <a:t>perusahaan-perusahaan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sv-SE" dirty="0" smtClean="0"/>
              <a:t>kegagalan </a:t>
            </a:r>
            <a:r>
              <a:rPr lang="sv-SE" dirty="0"/>
              <a:t>dalam penerapan OR </a:t>
            </a:r>
            <a:r>
              <a:rPr lang="sv-SE" dirty="0" smtClean="0"/>
              <a:t>karena </a:t>
            </a:r>
            <a:r>
              <a:rPr lang="en-US" dirty="0" err="1" smtClean="0"/>
              <a:t>bermacam-macam</a:t>
            </a:r>
            <a:r>
              <a:rPr lang="en-US" dirty="0" smtClean="0"/>
              <a:t> </a:t>
            </a:r>
            <a:r>
              <a:rPr lang="en-US" dirty="0" err="1"/>
              <a:t>alasan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 smtClean="0"/>
              <a:t>,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rumit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ketiadaan</a:t>
            </a:r>
            <a:r>
              <a:rPr lang="en-US" dirty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OR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Model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&amp; </a:t>
            </a:r>
            <a:r>
              <a:rPr lang="en-US" dirty="0" err="1" smtClean="0"/>
              <a:t>batasan</a:t>
            </a:r>
            <a:r>
              <a:rPr lang="en-US" dirty="0" smtClean="0"/>
              <a:t> </a:t>
            </a:r>
            <a:r>
              <a:rPr lang="sv-SE" dirty="0" smtClean="0"/>
              <a:t>masalah </a:t>
            </a:r>
            <a:r>
              <a:rPr lang="sv-SE" dirty="0"/>
              <a:t>dalam bentuk variabel keputusan.</a:t>
            </a:r>
          </a:p>
          <a:p>
            <a:r>
              <a:rPr lang="en-US" dirty="0" err="1"/>
              <a:t>Jika</a:t>
            </a:r>
            <a:r>
              <a:rPr lang="en-US" dirty="0"/>
              <a:t> model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smtClean="0"/>
              <a:t>model </a:t>
            </a:r>
            <a:r>
              <a:rPr lang="en-US" dirty="0" err="1" smtClean="0"/>
              <a:t>matematis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umum</a:t>
            </a:r>
            <a:r>
              <a:rPr lang="en-US" dirty="0"/>
              <a:t> (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pemrograman</a:t>
            </a:r>
            <a:r>
              <a:rPr lang="en-US" dirty="0"/>
              <a:t> linier</a:t>
            </a:r>
            <a:r>
              <a:rPr lang="en-US" dirty="0" smtClean="0"/>
              <a:t>),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/>
              <a:t>solusinya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program </a:t>
            </a:r>
            <a:r>
              <a:rPr lang="en-US" dirty="0"/>
              <a:t>linier (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teknik-teknik</a:t>
            </a:r>
            <a:r>
              <a:rPr lang="en-US" dirty="0"/>
              <a:t> </a:t>
            </a:r>
            <a:r>
              <a:rPr lang="en-US" dirty="0" err="1"/>
              <a:t>matematis</a:t>
            </a:r>
            <a:r>
              <a:rPr lang="en-US" dirty="0" smtClean="0"/>
              <a:t>). </a:t>
            </a:r>
            <a:endParaRPr lang="en-US" dirty="0"/>
          </a:p>
          <a:p>
            <a:r>
              <a:rPr lang="sv-SE" dirty="0"/>
              <a:t>Jika hubungan matematis model terlalu kompleks </a:t>
            </a:r>
            <a:r>
              <a:rPr lang="sv-SE" dirty="0" smtClean="0"/>
              <a:t>untuk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analitis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smtClean="0"/>
              <a:t>model </a:t>
            </a:r>
            <a:r>
              <a:rPr lang="it-IT" dirty="0" smtClean="0"/>
              <a:t>probabilita </a:t>
            </a:r>
            <a:r>
              <a:rPr lang="it-IT" dirty="0"/>
              <a:t>(model simulasi) mungkin lebih cocok</a:t>
            </a:r>
            <a:r>
              <a:rPr lang="it-IT" dirty="0" smtClean="0"/>
              <a:t>. </a:t>
            </a:r>
          </a:p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smtClean="0"/>
              <a:t>model </a:t>
            </a:r>
            <a:r>
              <a:rPr lang="en-US" dirty="0" err="1" smtClean="0"/>
              <a:t>matematik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en-US" dirty="0" err="1"/>
              <a:t>probabilitas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sifat-sifat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en-US" dirty="0" err="1"/>
              <a:t>kerumitan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dipelajari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Analisa</a:t>
            </a:r>
            <a:r>
              <a:rPr lang="en-US" dirty="0"/>
              <a:t> Model)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/>
              <a:t>Analisa model terdiri dari tiga hal penting, yaitu :</a:t>
            </a:r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/>
              <a:t>anlisis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model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/>
              <a:t>.</a:t>
            </a:r>
          </a:p>
          <a:p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/>
              <a:t>hasil-hasil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(optimal).</a:t>
            </a:r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kepekaan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anlisis</a:t>
            </a:r>
            <a:r>
              <a:rPr lang="en-US" dirty="0"/>
              <a:t> </a:t>
            </a:r>
            <a:r>
              <a:rPr lang="en-US" dirty="0" err="1"/>
              <a:t>postoptimal</a:t>
            </a:r>
            <a:r>
              <a:rPr lang="en-US" dirty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hasil-hasil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model.</a:t>
            </a:r>
          </a:p>
          <a:p>
            <a:pPr>
              <a:buNone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bermacam-macam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&amp;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sv-SE" dirty="0" smtClean="0"/>
              <a:t>kuantitatif </a:t>
            </a:r>
            <a:r>
              <a:rPr lang="sv-SE" dirty="0"/>
              <a:t>yang merupakan bagian utama dari </a:t>
            </a:r>
            <a:r>
              <a:rPr lang="sv-SE" dirty="0" smtClean="0"/>
              <a:t>OR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/>
              <a:t>proses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sesungguhnya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teknik-teknik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model.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/>
              <a:t>Seringkali</a:t>
            </a:r>
            <a:r>
              <a:rPr lang="en-US" dirty="0"/>
              <a:t>,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model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mengoptimumkan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sv-SE" dirty="0" smtClean="0"/>
              <a:t>dengan </a:t>
            </a:r>
            <a:r>
              <a:rPr lang="sv-SE" dirty="0"/>
              <a:t>nilai fungsi tujuan lain yang dapat diterima</a:t>
            </a:r>
            <a:r>
              <a:rPr lang="sv-SE" dirty="0" smtClean="0"/>
              <a:t>.</a:t>
            </a:r>
          </a:p>
          <a:p>
            <a:pPr>
              <a:buNone/>
            </a:pPr>
            <a:endParaRPr lang="sv-SE" dirty="0"/>
          </a:p>
          <a:p>
            <a:pPr>
              <a:buNone/>
            </a:pPr>
            <a:r>
              <a:rPr lang="it-IT" dirty="0"/>
              <a:t>Disamping solusi model, perlu juga mendapat </a:t>
            </a:r>
            <a:r>
              <a:rPr lang="it-IT" dirty="0" smtClean="0"/>
              <a:t>informasi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yang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sv-SE" dirty="0" smtClean="0"/>
              <a:t>karena </a:t>
            </a:r>
            <a:r>
              <a:rPr lang="sv-SE" dirty="0"/>
              <a:t>perubahan parameter sistem. Ini </a:t>
            </a:r>
            <a:r>
              <a:rPr lang="sv-SE" dirty="0" smtClean="0"/>
              <a:t>biasanya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Sensitivitas</a:t>
            </a:r>
            <a:r>
              <a:rPr lang="en-US" dirty="0"/>
              <a:t>.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parameter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diduga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tepat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/>
              <a:t>Validasi</a:t>
            </a:r>
            <a:r>
              <a:rPr lang="en-US" dirty="0"/>
              <a:t> Model (</a:t>
            </a:r>
            <a:r>
              <a:rPr lang="en-US" dirty="0" err="1"/>
              <a:t>Pengesahan</a:t>
            </a:r>
            <a:r>
              <a:rPr lang="en-US" dirty="0"/>
              <a:t> Model)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pengesahan</a:t>
            </a:r>
            <a:r>
              <a:rPr lang="en-US" dirty="0"/>
              <a:t> model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model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mencocokannya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data yang </a:t>
            </a:r>
            <a:r>
              <a:rPr lang="en-US" dirty="0" err="1"/>
              <a:t>nyata</a:t>
            </a:r>
            <a:r>
              <a:rPr lang="en-US" dirty="0"/>
              <a:t>,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mengesahkan</a:t>
            </a:r>
            <a:r>
              <a:rPr lang="en-US" dirty="0"/>
              <a:t> </a:t>
            </a:r>
            <a:r>
              <a:rPr lang="en-US" dirty="0" err="1"/>
              <a:t>asumsi-asumsi</a:t>
            </a:r>
            <a:r>
              <a:rPr lang="en-US" dirty="0"/>
              <a:t> yang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smtClean="0"/>
              <a:t>model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struktural</a:t>
            </a:r>
            <a:r>
              <a:rPr lang="en-US" dirty="0"/>
              <a:t> (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perubahnya</a:t>
            </a:r>
            <a:r>
              <a:rPr lang="en-US" dirty="0"/>
              <a:t>, </a:t>
            </a:r>
            <a:r>
              <a:rPr lang="en-US" dirty="0" err="1" smtClean="0"/>
              <a:t>hubunganhubungan</a:t>
            </a:r>
            <a:r>
              <a:rPr lang="en-US" dirty="0" smtClean="0"/>
              <a:t> </a:t>
            </a:r>
            <a:r>
              <a:rPr lang="en-US" dirty="0" err="1" smtClean="0"/>
              <a:t>fungisionalnya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).</a:t>
            </a:r>
          </a:p>
          <a:p>
            <a:r>
              <a:rPr lang="en-US" dirty="0" err="1" smtClean="0"/>
              <a:t>Asumsi-asumsi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smtClean="0"/>
              <a:t>model </a:t>
            </a:r>
            <a:r>
              <a:rPr lang="sv-SE" dirty="0" smtClean="0"/>
              <a:t>harus </a:t>
            </a:r>
            <a:r>
              <a:rPr lang="sv-SE" dirty="0"/>
              <a:t>absah. Dengan kata lain, model harus </a:t>
            </a:r>
            <a:r>
              <a:rPr lang="sv-SE" dirty="0" smtClean="0"/>
              <a:t>diperiksa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berjalannya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diwakili</a:t>
            </a:r>
            <a:r>
              <a:rPr lang="en-US" dirty="0"/>
              <a:t>.</a:t>
            </a:r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validitas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membandingkan</a:t>
            </a:r>
            <a:r>
              <a:rPr lang="en-US" dirty="0"/>
              <a:t> </a:t>
            </a:r>
            <a:r>
              <a:rPr lang="en-US" i="1" dirty="0" smtClean="0"/>
              <a:t>performance-</a:t>
            </a:r>
            <a:r>
              <a:rPr lang="en-US" i="1" dirty="0" err="1" smtClean="0"/>
              <a:t>nya</a:t>
            </a:r>
            <a:r>
              <a:rPr lang="en-US" i="1" dirty="0" smtClean="0"/>
              <a:t> </a:t>
            </a:r>
            <a:r>
              <a:rPr lang="nn-NO" dirty="0" smtClean="0"/>
              <a:t>dengan </a:t>
            </a:r>
            <a:r>
              <a:rPr lang="nn-NO" dirty="0"/>
              <a:t>data masa lalu yang tersedia.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 </a:t>
            </a:r>
            <a:r>
              <a:rPr lang="en-US" dirty="0" err="1"/>
              <a:t>dikatakan</a:t>
            </a:r>
            <a:r>
              <a:rPr lang="en-US" dirty="0"/>
              <a:t> valid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input </a:t>
            </a:r>
            <a:r>
              <a:rPr lang="en-US" dirty="0" smtClean="0"/>
              <a:t>yang </a:t>
            </a:r>
            <a:r>
              <a:rPr lang="en-US" dirty="0" err="1" smtClean="0"/>
              <a:t>serupa</a:t>
            </a:r>
            <a:r>
              <a:rPr lang="en-US" dirty="0"/>
              <a:t>,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i="1" dirty="0"/>
              <a:t>performance </a:t>
            </a:r>
            <a:r>
              <a:rPr lang="en-US" i="1" dirty="0" err="1" smtClean="0"/>
              <a:t>seperti</a:t>
            </a:r>
            <a:r>
              <a:rPr lang="en-US" i="1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/>
              <a:t>lampau</a:t>
            </a:r>
            <a:r>
              <a:rPr lang="en-US" dirty="0"/>
              <a:t>.</a:t>
            </a:r>
          </a:p>
          <a:p>
            <a:r>
              <a:rPr lang="en-US" dirty="0" err="1" smtClean="0"/>
              <a:t>Masalahnya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i="1" dirty="0" smtClean="0"/>
              <a:t>performance </a:t>
            </a:r>
            <a:r>
              <a:rPr lang="en-US" i="1" dirty="0" err="1"/>
              <a:t>masa</a:t>
            </a:r>
            <a:r>
              <a:rPr lang="en-US" i="1" dirty="0"/>
              <a:t> </a:t>
            </a:r>
            <a:r>
              <a:rPr lang="en-US" i="1" dirty="0" err="1"/>
              <a:t>depan</a:t>
            </a:r>
            <a:r>
              <a:rPr lang="en-US" i="1" dirty="0"/>
              <a:t> </a:t>
            </a:r>
            <a:r>
              <a:rPr lang="en-US" i="1" dirty="0" err="1"/>
              <a:t>akan</a:t>
            </a:r>
            <a:r>
              <a:rPr lang="en-US" i="1" dirty="0"/>
              <a:t> </a:t>
            </a:r>
            <a:r>
              <a:rPr lang="en-US" i="1" dirty="0" err="1"/>
              <a:t>berlanjut</a:t>
            </a:r>
            <a:r>
              <a:rPr lang="en-US" i="1" dirty="0"/>
              <a:t> </a:t>
            </a:r>
            <a:r>
              <a:rPr lang="en-US" i="1" dirty="0" err="1"/>
              <a:t>meniru</a:t>
            </a:r>
            <a:r>
              <a:rPr lang="en-US" i="1" dirty="0"/>
              <a:t> </a:t>
            </a:r>
            <a:r>
              <a:rPr lang="en-US" i="1" dirty="0" err="1" smtClean="0"/>
              <a:t>cerita</a:t>
            </a:r>
            <a:r>
              <a:rPr lang="en-US" i="1" dirty="0" smtClean="0"/>
              <a:t> </a:t>
            </a:r>
            <a:r>
              <a:rPr lang="en-US" dirty="0" smtClean="0"/>
              <a:t>lama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/>
              <a:t>Penerapan</a:t>
            </a:r>
            <a:r>
              <a:rPr lang="en-US" dirty="0"/>
              <a:t>/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Akhir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err="1"/>
              <a:t>Hasil-hasil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fi-FI" dirty="0" smtClean="0"/>
              <a:t>dipakai </a:t>
            </a:r>
            <a:r>
              <a:rPr lang="fi-FI" dirty="0"/>
              <a:t>dalam kriteria pengambilan keputusan </a:t>
            </a:r>
            <a:r>
              <a:rPr lang="fi-FI" dirty="0" smtClean="0"/>
              <a:t>merupakan </a:t>
            </a:r>
            <a:r>
              <a:rPr lang="sv-SE" dirty="0" smtClean="0"/>
              <a:t>hasil-hasil </a:t>
            </a:r>
            <a:r>
              <a:rPr lang="sv-SE" dirty="0"/>
              <a:t>analisis yang kiranya dapat dipakai </a:t>
            </a:r>
            <a:r>
              <a:rPr lang="sv-SE" dirty="0" smtClean="0"/>
              <a:t>dalam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kiranya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/>
              <a:t>strategi-strategi</a:t>
            </a:r>
            <a:r>
              <a:rPr lang="en-US" dirty="0"/>
              <a:t>, target-target, 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alternatif-alternatif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model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diuji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yang </a:t>
            </a:r>
            <a:r>
              <a:rPr lang="en-US" dirty="0" err="1" smtClean="0"/>
              <a:t>hati-hati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/>
              <a:t>solusi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&amp; </a:t>
            </a:r>
            <a:r>
              <a:rPr lang="en-US" dirty="0" err="1"/>
              <a:t>hubungannya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realitas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 smtClean="0"/>
              <a:t>mempertemukan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/>
              <a:t>OR (</a:t>
            </a:r>
            <a:r>
              <a:rPr lang="en-US" dirty="0" err="1"/>
              <a:t>pembentuk</a:t>
            </a:r>
            <a:r>
              <a:rPr lang="en-US" dirty="0"/>
              <a:t> model)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Metode-Metode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Solusi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Ada 3 metode untuk mencari solusi terhadap </a:t>
            </a:r>
            <a:r>
              <a:rPr lang="it-IT" dirty="0" smtClean="0"/>
              <a:t>model </a:t>
            </a:r>
            <a:r>
              <a:rPr lang="en-US" dirty="0" smtClean="0"/>
              <a:t>OR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analitis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deduktif</a:t>
            </a:r>
            <a:endParaRPr lang="en-US" dirty="0"/>
          </a:p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numerik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indukatif</a:t>
            </a:r>
            <a:endParaRPr lang="en-US" dirty="0"/>
          </a:p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/>
              <a:t>Monte Carlo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Analitik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perwujudan</a:t>
            </a:r>
            <a:r>
              <a:rPr lang="en-US" dirty="0"/>
              <a:t> </a:t>
            </a:r>
            <a:r>
              <a:rPr lang="en-US" dirty="0" smtClean="0"/>
              <a:t>model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matematik</a:t>
            </a:r>
            <a:r>
              <a:rPr lang="en-US" dirty="0"/>
              <a:t>.</a:t>
            </a:r>
          </a:p>
          <a:p>
            <a:r>
              <a:rPr lang="de-DE" dirty="0" smtClean="0"/>
              <a:t>Jenis </a:t>
            </a:r>
            <a:r>
              <a:rPr lang="de-DE" dirty="0"/>
              <a:t>matematik yang digunakan tergantung </a:t>
            </a:r>
            <a:r>
              <a:rPr lang="de-DE" dirty="0" smtClean="0"/>
              <a:t>pada </a:t>
            </a:r>
            <a:r>
              <a:rPr lang="sv-SE" dirty="0" smtClean="0"/>
              <a:t>sifat-sifat </a:t>
            </a:r>
            <a:r>
              <a:rPr lang="sv-SE" dirty="0"/>
              <a:t>model. Misalnya, fungsi </a:t>
            </a:r>
            <a:r>
              <a:rPr lang="sv-SE" dirty="0" smtClean="0"/>
              <a:t>matematik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smtClean="0"/>
              <a:t>integral </a:t>
            </a:r>
            <a:r>
              <a:rPr lang="en-US" dirty="0" err="1" smtClean="0"/>
              <a:t>kalkulus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Numerik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sv-SE" dirty="0"/>
              <a:t>Metode numerik berhubungan dengan perulangan </a:t>
            </a:r>
            <a:r>
              <a:rPr lang="sv-SE" dirty="0" smtClean="0"/>
              <a:t>atau </a:t>
            </a:r>
            <a:r>
              <a:rPr lang="en-US" dirty="0" err="1" smtClean="0"/>
              <a:t>coba-coba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prosedur-prosedur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,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numerik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</a:pPr>
            <a:r>
              <a:rPr lang="sv-SE" dirty="0" smtClean="0"/>
              <a:t>Metode </a:t>
            </a:r>
            <a:r>
              <a:rPr lang="sv-SE" dirty="0"/>
              <a:t>numerik digunakan jika beberapa metode </a:t>
            </a:r>
            <a:r>
              <a:rPr lang="sv-SE" dirty="0" smtClean="0"/>
              <a:t>analitik </a:t>
            </a:r>
            <a:r>
              <a:rPr lang="en-US" dirty="0" err="1" smtClean="0"/>
              <a:t>gagal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Urutannya</a:t>
            </a:r>
            <a:r>
              <a:rPr lang="en-US" dirty="0" smtClean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(</a:t>
            </a:r>
            <a:r>
              <a:rPr lang="en-US" i="1" dirty="0"/>
              <a:t>initial solution) </a:t>
            </a:r>
            <a:r>
              <a:rPr lang="en-US" i="1" dirty="0" smtClean="0"/>
              <a:t>&amp; </a:t>
            </a:r>
            <a:r>
              <a:rPr lang="sv-SE" dirty="0" smtClean="0"/>
              <a:t>diteruskan </a:t>
            </a:r>
            <a:r>
              <a:rPr lang="sv-SE" dirty="0"/>
              <a:t>dengan seperangkat aturan-aturan </a:t>
            </a:r>
            <a:r>
              <a:rPr lang="sv-SE" dirty="0" smtClean="0"/>
              <a:t>untuk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/>
              <a:t>menuju</a:t>
            </a:r>
            <a:r>
              <a:rPr lang="en-US" dirty="0"/>
              <a:t> optimum.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yang </a:t>
            </a:r>
            <a:r>
              <a:rPr lang="en-US" dirty="0" err="1" smtClean="0"/>
              <a:t>diperbaiki</a:t>
            </a:r>
            <a:r>
              <a:rPr lang="en-US" dirty="0" smtClean="0"/>
              <a:t> &amp;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diulang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Metode</a:t>
            </a:r>
            <a:r>
              <a:rPr lang="en-US" dirty="0"/>
              <a:t> Monte Carlo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  <a:buNone/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smtClean="0"/>
              <a:t>&amp; sampling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/>
              <a:t>model yang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/>
              <a:t>&amp;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/>
              <a:t>ditentukan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</a:pPr>
            <a:r>
              <a:rPr lang="it-IT" dirty="0" smtClean="0"/>
              <a:t>Ubah </a:t>
            </a:r>
            <a:r>
              <a:rPr lang="it-IT" dirty="0"/>
              <a:t>distribusi probabilita itu menjadi distribusi kumulatif.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random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random.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/>
              <a:t>random yang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c.</a:t>
            </a:r>
          </a:p>
          <a:p>
            <a:pPr>
              <a:spcAft>
                <a:spcPts val="600"/>
              </a:spcAft>
            </a:pPr>
            <a:r>
              <a:rPr lang="en-US" dirty="0" err="1" smtClean="0"/>
              <a:t>Cocokkan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d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  <a:buNone/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dasarnya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 smtClean="0"/>
              <a:t>simulasi</a:t>
            </a:r>
            <a:r>
              <a:rPr lang="en-US" dirty="0" smtClean="0"/>
              <a:t> </a:t>
            </a:r>
            <a:r>
              <a:rPr lang="it-IT" dirty="0" smtClean="0"/>
              <a:t>dimana </a:t>
            </a:r>
            <a:r>
              <a:rPr lang="it-IT" dirty="0"/>
              <a:t>fungsi distribusi statistik dibuat melalui </a:t>
            </a:r>
            <a:r>
              <a:rPr lang="it-IT" dirty="0" smtClean="0"/>
              <a:t>seperangkat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/>
              <a:t>random.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Harfiah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Operations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tindakan-tindakan</a:t>
            </a:r>
            <a:r>
              <a:rPr lang="en-US" dirty="0" smtClean="0"/>
              <a:t> yang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hipotesa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Research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yang </a:t>
            </a:r>
            <a:r>
              <a:rPr lang="en-US" dirty="0" err="1" smtClean="0"/>
              <a:t>terorganisasi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hipotesa</a:t>
            </a:r>
            <a:r>
              <a:rPr lang="en-US" dirty="0" smtClean="0"/>
              <a:t> </a:t>
            </a:r>
            <a:r>
              <a:rPr lang="en-US" dirty="0" err="1" smtClean="0"/>
              <a:t>tadi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Sifat-Sifat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OR yang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sv-SE" dirty="0" smtClean="0"/>
              <a:t>dan </a:t>
            </a:r>
            <a:r>
              <a:rPr lang="sv-SE" dirty="0"/>
              <a:t>diterima umum dapat digolongkan sbb :</a:t>
            </a:r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alokasi</a:t>
            </a:r>
            <a:endParaRPr lang="en-US" dirty="0"/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transportasi</a:t>
            </a:r>
            <a:endParaRPr lang="en-US" dirty="0"/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antrian</a:t>
            </a:r>
            <a:endParaRPr lang="en-US" dirty="0"/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jaringan</a:t>
            </a:r>
            <a:endParaRPr lang="en-US" dirty="0"/>
          </a:p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/>
              <a:t>persediaan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OR yang </a:t>
            </a:r>
            <a:r>
              <a:rPr lang="en-US" dirty="0" err="1"/>
              <a:t>menonjol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 :</a:t>
            </a:r>
          </a:p>
          <a:p>
            <a:r>
              <a:rPr lang="en-US" dirty="0" smtClean="0"/>
              <a:t>OR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optimum.</a:t>
            </a:r>
          </a:p>
          <a:p>
            <a:r>
              <a:rPr lang="fi-FI" dirty="0" smtClean="0"/>
              <a:t>OR </a:t>
            </a:r>
            <a:r>
              <a:rPr lang="fi-FI" dirty="0"/>
              <a:t>menggunakan teknik penelitian ilmiah </a:t>
            </a:r>
            <a:r>
              <a:rPr lang="fi-FI" dirty="0" smtClean="0"/>
              <a:t>untuk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/>
              <a:t>solusi</a:t>
            </a:r>
            <a:r>
              <a:rPr lang="en-US" dirty="0"/>
              <a:t> optimum.</a:t>
            </a:r>
          </a:p>
          <a:p>
            <a:r>
              <a:rPr lang="en-US" dirty="0" smtClean="0"/>
              <a:t>OR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 smtClean="0"/>
              <a:t>jelek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/>
              <a:t>jelek</a:t>
            </a:r>
            <a:r>
              <a:rPr lang="en-US" dirty="0"/>
              <a:t>.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sempurna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nb-NO" dirty="0"/>
              <a:t>Seperti metode yang lain, OR bukan </a:t>
            </a:r>
            <a:r>
              <a:rPr lang="nb-NO" dirty="0" smtClean="0"/>
              <a:t>tanpa </a:t>
            </a:r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/>
              <a:t>. </a:t>
            </a:r>
            <a:r>
              <a:rPr lang="en-US" dirty="0" err="1"/>
              <a:t>Disamping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kegunaannya</a:t>
            </a:r>
            <a:r>
              <a:rPr lang="en-US" dirty="0"/>
              <a:t>, </a:t>
            </a:r>
            <a:r>
              <a:rPr lang="en-US" dirty="0" err="1"/>
              <a:t>teknik-teknik</a:t>
            </a:r>
            <a:r>
              <a:rPr lang="en-US" dirty="0"/>
              <a:t> OR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kelemahan-kelemahan</a:t>
            </a:r>
            <a:r>
              <a:rPr lang="en-US" dirty="0" smtClean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program OR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tugas</a:t>
            </a:r>
            <a:r>
              <a:rPr lang="en-US" dirty="0"/>
              <a:t> yang </a:t>
            </a:r>
            <a:r>
              <a:rPr lang="en-US" dirty="0" err="1"/>
              <a:t>sulit</a:t>
            </a:r>
            <a:r>
              <a:rPr lang="en-US" dirty="0"/>
              <a:t>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sv-SE" dirty="0" smtClean="0"/>
              <a:t>bertentangan</a:t>
            </a:r>
            <a:r>
              <a:rPr lang="sv-SE" dirty="0"/>
              <a:t>, maka akan mengakibatkan terjadinya </a:t>
            </a:r>
            <a:r>
              <a:rPr lang="sv-SE" dirty="0" smtClean="0"/>
              <a:t>sub </a:t>
            </a:r>
            <a:r>
              <a:rPr lang="en-US" dirty="0" smtClean="0"/>
              <a:t>optimum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serentak</a:t>
            </a:r>
            <a:r>
              <a:rPr lang="en-US" dirty="0"/>
              <a:t>.</a:t>
            </a:r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hubungan</a:t>
            </a:r>
            <a:r>
              <a:rPr lang="en-US" dirty="0"/>
              <a:t> non linier yang </a:t>
            </a:r>
            <a:r>
              <a:rPr lang="en-US" dirty="0" err="1"/>
              <a:t>diubah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linier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sv-SE" dirty="0" smtClean="0"/>
              <a:t>disesuaikan </a:t>
            </a:r>
            <a:r>
              <a:rPr lang="sv-SE" dirty="0"/>
              <a:t>dengan program linier dapat </a:t>
            </a:r>
            <a:r>
              <a:rPr lang="sv-SE" dirty="0" smtClean="0"/>
              <a:t>mengganggu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disarankan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Penutup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(</a:t>
            </a:r>
            <a:r>
              <a:rPr lang="en-US" i="1" dirty="0"/>
              <a:t>Operations Research/OR</a:t>
            </a:r>
            <a:r>
              <a:rPr lang="en-US" i="1" dirty="0" smtClean="0"/>
              <a:t>)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dipisahkan</a:t>
            </a:r>
            <a:r>
              <a:rPr lang="en-US" dirty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/>
              <a:t>tahapan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program </a:t>
            </a:r>
            <a:r>
              <a:rPr lang="en-US" dirty="0" smtClean="0"/>
              <a:t>OR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yang </a:t>
            </a:r>
            <a:r>
              <a:rPr lang="en-US" dirty="0" err="1"/>
              <a:t>sulit</a:t>
            </a:r>
            <a:r>
              <a:rPr lang="en-US" dirty="0"/>
              <a:t>.</a:t>
            </a:r>
          </a:p>
          <a:p>
            <a:r>
              <a:rPr lang="sv-SE" dirty="0" smtClean="0"/>
              <a:t>Pembentukan </a:t>
            </a:r>
            <a:r>
              <a:rPr lang="sv-SE" dirty="0"/>
              <a:t>model,ini tentu saja tergantung pada </a:t>
            </a:r>
            <a:r>
              <a:rPr lang="sv-SE" dirty="0" smtClean="0"/>
              <a:t>sifatsifat </a:t>
            </a:r>
            <a:r>
              <a:rPr lang="en-US" dirty="0" smtClean="0"/>
              <a:t>&amp; </a:t>
            </a:r>
            <a:r>
              <a:rPr lang="en-US" dirty="0" err="1"/>
              <a:t>kerumitan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dipelajari</a:t>
            </a:r>
            <a:r>
              <a:rPr lang="en-US" dirty="0"/>
              <a:t>.</a:t>
            </a:r>
          </a:p>
          <a:p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bermacam-macam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/>
              <a:t>OR </a:t>
            </a:r>
            <a:r>
              <a:rPr lang="en-US" dirty="0" err="1"/>
              <a:t>memasuki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.</a:t>
            </a:r>
          </a:p>
          <a:p>
            <a:r>
              <a:rPr lang="en-US" dirty="0" err="1" smtClean="0"/>
              <a:t>Validasi</a:t>
            </a:r>
            <a:r>
              <a:rPr lang="en-US" dirty="0" smtClean="0"/>
              <a:t> </a:t>
            </a:r>
            <a:r>
              <a:rPr lang="en-US" dirty="0"/>
              <a:t>model, model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diperiksa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/>
              <a:t>berjalannya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diwakili</a:t>
            </a:r>
            <a:r>
              <a:rPr lang="en-US" dirty="0"/>
              <a:t>.</a:t>
            </a:r>
          </a:p>
          <a:p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,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model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diuji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Baca </a:t>
            </a:r>
            <a:r>
              <a:rPr lang="it-IT" dirty="0" smtClean="0"/>
              <a:t>dan cari tentang materi </a:t>
            </a:r>
            <a:r>
              <a:rPr lang="it-IT" dirty="0" smtClean="0"/>
              <a:t>Linear Programming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i-FI" dirty="0"/>
              <a:t>Pengertian Riset Operasi Menurut Ahli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i="1" dirty="0"/>
              <a:t>Morse dan Kimball mendefinisikan riset operasi </a:t>
            </a:r>
            <a:r>
              <a:rPr lang="nb-NO" i="1" dirty="0" smtClean="0"/>
              <a:t>sebagai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/>
              <a:t>ilmiah</a:t>
            </a:r>
            <a:r>
              <a:rPr lang="en-US" dirty="0"/>
              <a:t> (scientific method) yang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/>
              <a:t>tangani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.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sv-SE" dirty="0" smtClean="0"/>
              <a:t>tegas </a:t>
            </a:r>
            <a:r>
              <a:rPr lang="sv-SE" dirty="0"/>
              <a:t>karena tidak tercermin perbedaan antara riset </a:t>
            </a:r>
            <a:r>
              <a:rPr lang="sv-SE" dirty="0" smtClean="0"/>
              <a:t>operasi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yang lain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i="1" dirty="0" smtClean="0"/>
              <a:t>Churchman</a:t>
            </a:r>
            <a:r>
              <a:rPr lang="en-US" i="1" dirty="0"/>
              <a:t>, </a:t>
            </a:r>
            <a:r>
              <a:rPr lang="en-US" i="1" dirty="0" err="1"/>
              <a:t>Arkoff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Arnoff</a:t>
            </a:r>
            <a:r>
              <a:rPr lang="en-US" i="1" dirty="0"/>
              <a:t> </a:t>
            </a:r>
            <a:r>
              <a:rPr lang="en-US" i="1" dirty="0" err="1"/>
              <a:t>pada</a:t>
            </a:r>
            <a:r>
              <a:rPr lang="en-US" i="1" dirty="0"/>
              <a:t> </a:t>
            </a:r>
            <a:r>
              <a:rPr lang="en-US" i="1" dirty="0" err="1"/>
              <a:t>tahun</a:t>
            </a:r>
            <a:r>
              <a:rPr lang="en-US" i="1" dirty="0"/>
              <a:t> </a:t>
            </a:r>
            <a:r>
              <a:rPr lang="en-US" i="1" dirty="0" smtClean="0"/>
              <a:t>1950-an </a:t>
            </a:r>
            <a:r>
              <a:rPr lang="fi-FI" dirty="0" smtClean="0"/>
              <a:t>mengemukakan </a:t>
            </a:r>
            <a:r>
              <a:rPr lang="fi-FI" dirty="0"/>
              <a:t>pengertian riset operasi sebagai </a:t>
            </a:r>
            <a:r>
              <a:rPr lang="fi-FI" dirty="0" smtClean="0"/>
              <a:t>aplikasi </a:t>
            </a:r>
            <a:r>
              <a:rPr lang="en-US" dirty="0" err="1" smtClean="0"/>
              <a:t>metode-metode</a:t>
            </a:r>
            <a:r>
              <a:rPr lang="en-US" dirty="0"/>
              <a:t>, </a:t>
            </a:r>
            <a:r>
              <a:rPr lang="en-US" dirty="0" err="1"/>
              <a:t>teknik-teknik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peralatan-peralatan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masalahmasalah</a:t>
            </a:r>
            <a:r>
              <a:rPr lang="en-US" dirty="0"/>
              <a:t> </a:t>
            </a:r>
            <a:r>
              <a:rPr lang="en-US" dirty="0" err="1"/>
              <a:t>ysng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fi-FI" dirty="0" smtClean="0"/>
              <a:t>dalam </a:t>
            </a:r>
            <a:r>
              <a:rPr lang="fi-FI" dirty="0"/>
              <a:t>operasi perusahaan dengan tujuan </a:t>
            </a:r>
            <a:r>
              <a:rPr lang="fi-FI" dirty="0" smtClean="0"/>
              <a:t>ditemukannya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/>
              <a:t>yang optimum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/>
              <a:t>Miller </a:t>
            </a:r>
            <a:r>
              <a:rPr lang="en-US" i="1" dirty="0" err="1"/>
              <a:t>dan</a:t>
            </a:r>
            <a:r>
              <a:rPr lang="en-US" i="1" dirty="0"/>
              <a:t> M.K. Starr </a:t>
            </a:r>
            <a:r>
              <a:rPr lang="en-US" i="1" dirty="0" err="1"/>
              <a:t>mengartikan</a:t>
            </a:r>
            <a:r>
              <a:rPr lang="en-US" i="1" dirty="0"/>
              <a:t> </a:t>
            </a:r>
            <a:r>
              <a:rPr lang="en-US" i="1" dirty="0" err="1"/>
              <a:t>riset</a:t>
            </a:r>
            <a:r>
              <a:rPr lang="en-US" i="1" dirty="0"/>
              <a:t> </a:t>
            </a:r>
            <a:r>
              <a:rPr lang="en-US" i="1" dirty="0" err="1"/>
              <a:t>operasi</a:t>
            </a:r>
            <a:r>
              <a:rPr lang="en-US" i="1" dirty="0"/>
              <a:t> </a:t>
            </a:r>
            <a:r>
              <a:rPr lang="en-US" i="1" dirty="0" err="1" smtClean="0"/>
              <a:t>sebagai</a:t>
            </a:r>
            <a:r>
              <a:rPr lang="en-US" i="1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/>
              <a:t>manajemen</a:t>
            </a:r>
            <a:r>
              <a:rPr lang="en-US" dirty="0"/>
              <a:t> yang </a:t>
            </a:r>
            <a:r>
              <a:rPr lang="en-US" dirty="0" err="1"/>
              <a:t>menyatukan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 smtClean="0"/>
              <a:t>, </a:t>
            </a:r>
            <a:r>
              <a:rPr lang="en-US" dirty="0" err="1" smtClean="0"/>
              <a:t>matematika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masalah-masalah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dihadapi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dipecahkan</a:t>
            </a:r>
            <a:r>
              <a:rPr lang="en-US" dirty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optimal</a:t>
            </a:r>
            <a:r>
              <a:rPr lang="en-US" dirty="0"/>
              <a:t>.</a:t>
            </a:r>
          </a:p>
          <a:p>
            <a:r>
              <a:rPr lang="en-US" dirty="0" smtClean="0"/>
              <a:t>Operations </a:t>
            </a:r>
            <a:r>
              <a:rPr lang="en-US" dirty="0"/>
              <a:t>Research Society of America </a:t>
            </a:r>
            <a:r>
              <a:rPr lang="en-US" dirty="0" err="1" smtClean="0"/>
              <a:t>mendefniisikan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lvl="1"/>
            <a:r>
              <a:rPr lang="en-US" i="1" dirty="0" smtClean="0"/>
              <a:t>“</a:t>
            </a:r>
            <a:r>
              <a:rPr lang="en-US" i="1" dirty="0" err="1"/>
              <a:t>Riset</a:t>
            </a:r>
            <a:r>
              <a:rPr lang="en-US" i="1" dirty="0"/>
              <a:t> </a:t>
            </a:r>
            <a:r>
              <a:rPr lang="en-US" i="1" dirty="0" err="1"/>
              <a:t>Operasi</a:t>
            </a:r>
            <a:r>
              <a:rPr lang="en-US" i="1" dirty="0"/>
              <a:t> </a:t>
            </a:r>
            <a:r>
              <a:rPr lang="en-US" i="1" dirty="0" err="1"/>
              <a:t>dikaitkan</a:t>
            </a:r>
            <a:r>
              <a:rPr lang="en-US" i="1" dirty="0"/>
              <a:t> </a:t>
            </a:r>
            <a:r>
              <a:rPr lang="en-US" i="1" dirty="0" err="1"/>
              <a:t>dengan</a:t>
            </a:r>
            <a:r>
              <a:rPr lang="en-US" i="1" dirty="0"/>
              <a:t> </a:t>
            </a:r>
            <a:r>
              <a:rPr lang="en-US" i="1" dirty="0" err="1"/>
              <a:t>ilmu</a:t>
            </a:r>
            <a:r>
              <a:rPr lang="en-US" i="1" dirty="0"/>
              <a:t> </a:t>
            </a:r>
            <a:r>
              <a:rPr lang="en-US" i="1" dirty="0" err="1"/>
              <a:t>pengetahuan</a:t>
            </a:r>
            <a:r>
              <a:rPr lang="en-US" i="1" dirty="0"/>
              <a:t> </a:t>
            </a:r>
            <a:r>
              <a:rPr lang="en-US" i="1" dirty="0" smtClean="0"/>
              <a:t>yang </a:t>
            </a:r>
            <a:r>
              <a:rPr lang="en-US" i="1" dirty="0" err="1" smtClean="0"/>
              <a:t>memutuskan</a:t>
            </a:r>
            <a:r>
              <a:rPr lang="en-US" i="1" dirty="0" smtClean="0"/>
              <a:t> </a:t>
            </a:r>
            <a:r>
              <a:rPr lang="en-US" i="1" dirty="0" err="1"/>
              <a:t>bagaimana</a:t>
            </a:r>
            <a:r>
              <a:rPr lang="en-US" i="1" dirty="0"/>
              <a:t> </a:t>
            </a:r>
            <a:r>
              <a:rPr lang="en-US" i="1" dirty="0" err="1"/>
              <a:t>rancangan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operasi</a:t>
            </a:r>
            <a:r>
              <a:rPr lang="en-US" i="1" dirty="0"/>
              <a:t> </a:t>
            </a:r>
            <a:r>
              <a:rPr lang="en-US" i="1" dirty="0" err="1"/>
              <a:t>terbaik</a:t>
            </a:r>
            <a:r>
              <a:rPr lang="en-US" i="1" dirty="0"/>
              <a:t> </a:t>
            </a:r>
            <a:r>
              <a:rPr lang="en-US" i="1" dirty="0" err="1"/>
              <a:t>pada</a:t>
            </a:r>
            <a:r>
              <a:rPr lang="en-US" i="1" dirty="0"/>
              <a:t> </a:t>
            </a:r>
            <a:r>
              <a:rPr lang="en-US" i="1" dirty="0" err="1" smtClean="0"/>
              <a:t>sistem</a:t>
            </a:r>
            <a:r>
              <a:rPr lang="en-US" i="1" dirty="0" smtClean="0"/>
              <a:t> </a:t>
            </a:r>
            <a:r>
              <a:rPr lang="en-US" i="1" dirty="0" err="1" smtClean="0"/>
              <a:t>manusia-mesin</a:t>
            </a:r>
            <a:r>
              <a:rPr lang="en-US" i="1" dirty="0" smtClean="0"/>
              <a:t> </a:t>
            </a:r>
            <a:r>
              <a:rPr lang="en-US" i="1" dirty="0"/>
              <a:t>yang </a:t>
            </a:r>
            <a:r>
              <a:rPr lang="en-US" i="1" dirty="0" err="1"/>
              <a:t>biasanya</a:t>
            </a:r>
            <a:r>
              <a:rPr lang="en-US" i="1" dirty="0"/>
              <a:t> 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/>
              <a:t>kondisi</a:t>
            </a:r>
            <a:r>
              <a:rPr lang="en-US" i="1" dirty="0"/>
              <a:t> </a:t>
            </a:r>
            <a:r>
              <a:rPr lang="en-US" i="1" dirty="0" err="1"/>
              <a:t>membutuhkan</a:t>
            </a:r>
            <a:r>
              <a:rPr lang="en-US" i="1" dirty="0"/>
              <a:t> </a:t>
            </a:r>
            <a:r>
              <a:rPr lang="en-US" i="1" dirty="0" err="1" smtClean="0"/>
              <a:t>alokasi</a:t>
            </a:r>
            <a:r>
              <a:rPr lang="en-US" i="1" dirty="0" smtClean="0"/>
              <a:t> </a:t>
            </a:r>
            <a:r>
              <a:rPr lang="en-US" i="1" dirty="0" err="1" smtClean="0"/>
              <a:t>sumber</a:t>
            </a:r>
            <a:r>
              <a:rPr lang="en-US" i="1" dirty="0" smtClean="0"/>
              <a:t> </a:t>
            </a:r>
            <a:r>
              <a:rPr lang="en-US" i="1" dirty="0" err="1"/>
              <a:t>daya</a:t>
            </a:r>
            <a:r>
              <a:rPr lang="en-US" i="1" dirty="0"/>
              <a:t> yang </a:t>
            </a:r>
            <a:r>
              <a:rPr lang="en-US" i="1" dirty="0" err="1"/>
              <a:t>terbatas</a:t>
            </a:r>
            <a:r>
              <a:rPr lang="en-US" i="1" dirty="0"/>
              <a:t>”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Dari </a:t>
            </a:r>
            <a:r>
              <a:rPr lang="en-US" dirty="0" err="1"/>
              <a:t>keempat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disimpulkan</a:t>
            </a:r>
            <a:r>
              <a:rPr lang="en-US" dirty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sv-SE" dirty="0" smtClean="0"/>
              <a:t>riset </a:t>
            </a:r>
            <a:r>
              <a:rPr lang="sv-SE" dirty="0"/>
              <a:t>operasi berkenaan dengan pengambilan </a:t>
            </a:r>
            <a:r>
              <a:rPr lang="sv-SE" dirty="0" smtClean="0"/>
              <a:t>keputusan </a:t>
            </a:r>
            <a:r>
              <a:rPr lang="en-US" dirty="0" smtClean="0"/>
              <a:t>yang </a:t>
            </a:r>
            <a:r>
              <a:rPr lang="en-US" dirty="0"/>
              <a:t>optimal </a:t>
            </a:r>
            <a:r>
              <a:rPr lang="en-US" dirty="0" err="1"/>
              <a:t>dalam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model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diterministik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probabilistik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.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fi-FI" dirty="0" smtClean="0"/>
              <a:t>dunia </a:t>
            </a:r>
            <a:r>
              <a:rPr lang="fi-FI" dirty="0"/>
              <a:t>usaha yang memakai pendekatan ilmiah </a:t>
            </a:r>
            <a:r>
              <a:rPr lang="fi-FI" dirty="0" smtClean="0"/>
              <a:t>atau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i="1" dirty="0" err="1"/>
              <a:t>riset</a:t>
            </a:r>
            <a:r>
              <a:rPr lang="en-US" i="1" dirty="0"/>
              <a:t> </a:t>
            </a:r>
            <a:r>
              <a:rPr lang="en-US" i="1" dirty="0" err="1"/>
              <a:t>operasi</a:t>
            </a:r>
            <a:r>
              <a:rPr lang="en-US" i="1" dirty="0"/>
              <a:t> (</a:t>
            </a:r>
            <a:r>
              <a:rPr lang="en-US" i="1" dirty="0" smtClean="0"/>
              <a:t>Operations </a:t>
            </a:r>
            <a:r>
              <a:rPr lang="en-US" i="1" dirty="0" err="1" smtClean="0"/>
              <a:t>Resech</a:t>
            </a:r>
            <a:r>
              <a:rPr lang="en-US" i="1" dirty="0"/>
              <a:t>).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Model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Iconic (Physical) </a:t>
            </a:r>
            <a:r>
              <a:rPr lang="en-US" dirty="0" smtClean="0"/>
              <a:t>Model </a:t>
            </a:r>
            <a:endParaRPr lang="en-US" dirty="0"/>
          </a:p>
          <a:p>
            <a:pPr lvl="1"/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yang </a:t>
            </a:r>
            <a:r>
              <a:rPr lang="en-US" dirty="0" err="1"/>
              <a:t>tampak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aslinya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/>
              <a:t>, </a:t>
            </a:r>
            <a:r>
              <a:rPr lang="en-US" dirty="0" err="1"/>
              <a:t>dibentuk</a:t>
            </a:r>
            <a:r>
              <a:rPr lang="en-US" dirty="0"/>
              <a:t> &amp; </a:t>
            </a:r>
            <a:r>
              <a:rPr lang="en-US" dirty="0" err="1"/>
              <a:t>dijelaskan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memanipulasi</a:t>
            </a:r>
            <a:r>
              <a:rPr lang="en-US" dirty="0"/>
              <a:t> &amp;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peramalan</a:t>
            </a:r>
            <a:r>
              <a:rPr lang="en-US" dirty="0"/>
              <a:t>,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statik</a:t>
            </a:r>
            <a:r>
              <a:rPr lang="en-US" dirty="0"/>
              <a:t>.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atom, </a:t>
            </a:r>
            <a:r>
              <a:rPr lang="en-US" dirty="0" err="1" smtClean="0"/>
              <a:t>warna</a:t>
            </a:r>
            <a:r>
              <a:rPr lang="en-US" dirty="0" smtClean="0"/>
              <a:t> model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,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letak</a:t>
            </a:r>
            <a:r>
              <a:rPr lang="en-US" dirty="0"/>
              <a:t> </a:t>
            </a:r>
            <a:r>
              <a:rPr lang="en-US" dirty="0" err="1"/>
              <a:t>lapisan-lapisan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yang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.</a:t>
            </a:r>
          </a:p>
          <a:p>
            <a:r>
              <a:rPr lang="en-US" dirty="0" smtClean="0"/>
              <a:t>Analogue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abstrak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model iconic,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 smtClean="0"/>
              <a:t>kelihatan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. Model analog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memanipulasi</a:t>
            </a:r>
            <a:r>
              <a:rPr lang="en-US" dirty="0"/>
              <a:t> &amp;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. </a:t>
            </a:r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bermacam-macam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biru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air, </a:t>
            </a:r>
            <a:r>
              <a:rPr lang="en-US" dirty="0" err="1" smtClean="0"/>
              <a:t>kuning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/>
              <a:t>pegunungan</a:t>
            </a:r>
            <a:r>
              <a:rPr lang="en-US" dirty="0"/>
              <a:t>, </a:t>
            </a:r>
            <a:r>
              <a:rPr lang="en-US" dirty="0" err="1"/>
              <a:t>hijau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dataran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Mathematic (</a:t>
            </a:r>
            <a:r>
              <a:rPr lang="en-US" dirty="0" err="1"/>
              <a:t>Simbolic</a:t>
            </a:r>
            <a:r>
              <a:rPr lang="en-US" dirty="0"/>
              <a:t>) Model</a:t>
            </a:r>
          </a:p>
          <a:p>
            <a:pPr lvl="1"/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model yang lain, model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 smtClean="0"/>
              <a:t>sifatnya</a:t>
            </a:r>
            <a:r>
              <a:rPr lang="en-US" dirty="0" smtClean="0"/>
              <a:t> paling </a:t>
            </a:r>
            <a:r>
              <a:rPr lang="en-US" dirty="0" err="1"/>
              <a:t>abstrak</a:t>
            </a:r>
            <a:r>
              <a:rPr lang="en-US" dirty="0"/>
              <a:t>.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seperangkat</a:t>
            </a:r>
            <a:r>
              <a:rPr lang="en-US" dirty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</a:t>
            </a:r>
            <a:r>
              <a:rPr lang="en-US" dirty="0" err="1" smtClean="0"/>
              <a:t>matematik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komponen-komponen</a:t>
            </a:r>
            <a:r>
              <a:rPr lang="en-US" dirty="0"/>
              <a:t> </a:t>
            </a:r>
            <a:r>
              <a:rPr lang="en-US" dirty="0" smtClean="0"/>
              <a:t>(&amp;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diekspresikan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matematik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Mathematic (</a:t>
            </a:r>
            <a:r>
              <a:rPr lang="en-US" dirty="0" err="1"/>
              <a:t>Simbolic</a:t>
            </a:r>
            <a:r>
              <a:rPr lang="en-US" dirty="0"/>
              <a:t>)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r>
              <a:rPr lang="en-US" dirty="0" err="1" smtClean="0"/>
              <a:t>Deterministik</a:t>
            </a:r>
            <a:endParaRPr lang="en-US" dirty="0"/>
          </a:p>
          <a:p>
            <a:pPr lvl="1"/>
            <a:r>
              <a:rPr lang="it-IT" dirty="0"/>
              <a:t>Dibentuk dalam situasi kepastian (certainty). Model </a:t>
            </a:r>
            <a:r>
              <a:rPr lang="it-IT" dirty="0" smtClean="0"/>
              <a:t>ini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/>
              <a:t>penyederhanaan-penyederhanaan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realitas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jarang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 </a:t>
            </a:r>
            <a:r>
              <a:rPr lang="en-US" dirty="0" err="1"/>
              <a:t>Keuntungan</a:t>
            </a:r>
            <a:r>
              <a:rPr lang="en-US" dirty="0"/>
              <a:t> model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dimanipulasi</a:t>
            </a:r>
            <a:r>
              <a:rPr lang="en-US" dirty="0"/>
              <a:t> &amp;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.</a:t>
            </a:r>
          </a:p>
          <a:p>
            <a:r>
              <a:rPr lang="en-US" dirty="0" err="1" smtClean="0"/>
              <a:t>Probabilistik</a:t>
            </a:r>
            <a:endParaRPr lang="en-US" dirty="0"/>
          </a:p>
          <a:p>
            <a:pPr lvl="1"/>
            <a:r>
              <a:rPr lang="fi-FI" dirty="0"/>
              <a:t>Meliputi kasus-kasus dimana diasumsikan </a:t>
            </a:r>
            <a:r>
              <a:rPr lang="fi-FI" dirty="0" smtClean="0"/>
              <a:t>ketidakpastian </a:t>
            </a:r>
            <a:r>
              <a:rPr lang="en-US" dirty="0" smtClean="0"/>
              <a:t>(</a:t>
            </a:r>
            <a:r>
              <a:rPr lang="en-US" dirty="0"/>
              <a:t>uncertainty).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penggabungan</a:t>
            </a:r>
            <a:r>
              <a:rPr lang="en-US" dirty="0"/>
              <a:t> </a:t>
            </a:r>
            <a:r>
              <a:rPr lang="en-US" dirty="0" err="1" smtClean="0"/>
              <a:t>ketidakpastian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realistis</a:t>
            </a:r>
            <a:r>
              <a:rPr lang="en-US" dirty="0"/>
              <a:t>,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dianalisa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47</TotalTime>
  <Words>2159</Words>
  <Application>Microsoft Office PowerPoint</Application>
  <PresentationFormat>On-screen Show (4:3)</PresentationFormat>
  <Paragraphs>164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Median</vt:lpstr>
      <vt:lpstr>Manajemen Sains</vt:lpstr>
      <vt:lpstr>Pendahuluan</vt:lpstr>
      <vt:lpstr>Pengertian Riset Operasi Secara Harfiah</vt:lpstr>
      <vt:lpstr>Pengertian Riset Operasi Menurut Ahli</vt:lpstr>
      <vt:lpstr>Lanjutan…</vt:lpstr>
      <vt:lpstr>Pengertian Riset Operasi</vt:lpstr>
      <vt:lpstr>Model Dalam Riset Operasi</vt:lpstr>
      <vt:lpstr>Lanjutan…</vt:lpstr>
      <vt:lpstr>Mathematic (Simbolic) Model</vt:lpstr>
      <vt:lpstr>Cara menggambarkan situasi dalam model riset operasi</vt:lpstr>
      <vt:lpstr>Elemen utama riset operasi</vt:lpstr>
      <vt:lpstr>Konsentrasi utama riset operasi</vt:lpstr>
      <vt:lpstr>Cara Pembuatan Model</vt:lpstr>
      <vt:lpstr>Prinsip Dalam Pembentukan Model</vt:lpstr>
      <vt:lpstr>Tahap-Tahap Dalam Riset Operasi</vt:lpstr>
      <vt:lpstr>Definisi Masalah (Identifikasi Model)</vt:lpstr>
      <vt:lpstr>Lanjutan…</vt:lpstr>
      <vt:lpstr>Lanjutan…</vt:lpstr>
      <vt:lpstr>Pembentukan/Penyusunan Model</vt:lpstr>
      <vt:lpstr>Lanjutan…</vt:lpstr>
      <vt:lpstr>Mencari Penyelesaian Masalah (Analisa Model)</vt:lpstr>
      <vt:lpstr>Lanjutan…</vt:lpstr>
      <vt:lpstr>Validasi Model (Pengesahan Model)</vt:lpstr>
      <vt:lpstr>Lanjutan…</vt:lpstr>
      <vt:lpstr>Penerapan/Implementasi Hasil Akhir</vt:lpstr>
      <vt:lpstr>Metode-Metode Umum Mencari Solusi</vt:lpstr>
      <vt:lpstr>Pendekatan Analitik</vt:lpstr>
      <vt:lpstr>Pendekatan Numerik</vt:lpstr>
      <vt:lpstr>Metode Monte Carlo</vt:lpstr>
      <vt:lpstr>Sifat-Sifat Riset Operasi</vt:lpstr>
      <vt:lpstr>Ciri-Ciri Riset Operasi</vt:lpstr>
      <vt:lpstr>Keterbatasan Riset Operasi</vt:lpstr>
      <vt:lpstr>Penutup</vt:lpstr>
      <vt:lpstr>Tugas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Sains</dc:title>
  <dc:creator>allfine</dc:creator>
  <cp:lastModifiedBy>allfine</cp:lastModifiedBy>
  <cp:revision>5</cp:revision>
  <dcterms:created xsi:type="dcterms:W3CDTF">2012-02-22T08:37:33Z</dcterms:created>
  <dcterms:modified xsi:type="dcterms:W3CDTF">2012-02-22T09:24:55Z</dcterms:modified>
</cp:coreProperties>
</file>